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jpeg" ContentType="image/jpeg"/>
  <Override PartName="/ppt/media/image2.png" ContentType="image/png"/>
  <Override PartName="/ppt/media/image14.jpeg" ContentType="image/jpeg"/>
  <Override PartName="/ppt/media/image11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</p:sldIdLst>
  <p:sldSz cx="42794237" cy="302672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3889944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947240" y="5176800"/>
            <a:ext cx="3889944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87972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21879720" y="517680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947240" y="517680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3889944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947240" y="3609360"/>
            <a:ext cx="3889944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9516680" y="3609360"/>
            <a:ext cx="3760200" cy="300024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9516680" y="3609360"/>
            <a:ext cx="3760200" cy="3000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947240" y="3609360"/>
            <a:ext cx="38899440" cy="3000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3889944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1898280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1879720" y="3609360"/>
            <a:ext cx="1898280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2140200" y="1212840"/>
            <a:ext cx="38513520" cy="12413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947240" y="517680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21879720" y="3609360"/>
            <a:ext cx="1898280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18982800" cy="3000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87972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9720" y="517680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8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9720" y="3609360"/>
            <a:ext cx="1898280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947240" y="5176800"/>
            <a:ext cx="38899440" cy="14310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2140200" y="1212840"/>
            <a:ext cx="38513520" cy="2677680"/>
          </a:xfrm>
          <a:prstGeom prst="rect">
            <a:avLst/>
          </a:prstGeom>
        </p:spPr>
        <p:txBody>
          <a:bodyPr lIns="121680" rIns="121680" tIns="60840" bIns="60840"/>
          <a:p>
            <a:pPr>
              <a:lnSpc>
                <a:spcPct val="100000"/>
              </a:lnSpc>
            </a:pPr>
            <a:r>
              <a:rPr i="1" lang="en-US" sz="5900">
                <a:solidFill>
                  <a:srgbClr val="ffffff"/>
                </a:solidFill>
                <a:latin typeface="Arial Black"/>
              </a:rPr>
              <a:t>Click to edit the title text formatThis is a Scientific Poster Template created by Graphicsland &amp; Makesigns.com - Your poster title would go on these lines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947240" y="3609360"/>
            <a:ext cx="38899440" cy="3000240"/>
          </a:xfrm>
          <a:prstGeom prst="rect">
            <a:avLst/>
          </a:prstGeom>
        </p:spPr>
        <p:txBody>
          <a:bodyPr lIns="121680" rIns="121680" tIns="60840" bIns="60840"/>
          <a:p>
            <a:pPr>
              <a:buSzPct val="45000"/>
              <a:buFont typeface="StarSymbol"/>
              <a:buChar char=""/>
            </a:pPr>
            <a:r>
              <a:rPr lang="en-US" sz="5300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5300">
                <a:solidFill>
                  <a:srgbClr val="ffffff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5300">
                <a:solidFill>
                  <a:srgbClr val="ffffff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5300">
                <a:solidFill>
                  <a:srgbClr val="ffffff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5300">
                <a:solidFill>
                  <a:srgbClr val="ffffff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5300">
                <a:solidFill>
                  <a:srgbClr val="ffffff"/>
                </a:solidFill>
                <a:latin typeface="Arial"/>
              </a:rPr>
              <a:t>Sixth Outline Level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5300">
                <a:solidFill>
                  <a:srgbClr val="ffffff"/>
                </a:solidFill>
                <a:latin typeface="Arial"/>
              </a:rPr>
              <a:t>Seventh Outline LevelAuthor names go here. Press Enter to start a new line and add University or School Information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13.png"/><Relationship Id="rId12" Type="http://schemas.openxmlformats.org/officeDocument/2006/relationships/image" Target="../media/image14.jpeg"/><Relationship Id="rId1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14666760" y="8890560"/>
            <a:ext cx="13679640" cy="6076080"/>
          </a:xfrm>
          <a:prstGeom prst="rect">
            <a:avLst/>
          </a:prstGeom>
          <a:solidFill>
            <a:srgbClr val="ccffff"/>
          </a:solidFill>
          <a:ln w="25560">
            <a:noFill/>
          </a:ln>
        </p:spPr>
      </p:sp>
      <p:sp>
        <p:nvSpPr>
          <p:cNvPr id="37" name="CustomShape 2"/>
          <p:cNvSpPr/>
          <p:nvPr/>
        </p:nvSpPr>
        <p:spPr>
          <a:xfrm>
            <a:off x="14538960" y="21671280"/>
            <a:ext cx="13679640" cy="7774560"/>
          </a:xfrm>
          <a:prstGeom prst="rect">
            <a:avLst/>
          </a:prstGeom>
          <a:solidFill>
            <a:srgbClr val="ccffff"/>
          </a:solidFill>
          <a:ln w="25560">
            <a:noFill/>
          </a:ln>
        </p:spPr>
      </p:sp>
      <p:sp>
        <p:nvSpPr>
          <p:cNvPr id="38" name="CustomShape 3"/>
          <p:cNvSpPr/>
          <p:nvPr/>
        </p:nvSpPr>
        <p:spPr>
          <a:xfrm>
            <a:off x="493560" y="17282160"/>
            <a:ext cx="13679640" cy="3887640"/>
          </a:xfrm>
          <a:prstGeom prst="rect">
            <a:avLst/>
          </a:prstGeom>
          <a:solidFill>
            <a:srgbClr val="ccffcc"/>
          </a:solidFill>
          <a:ln w="25560">
            <a:noFill/>
          </a:ln>
        </p:spPr>
      </p:sp>
      <p:sp>
        <p:nvSpPr>
          <p:cNvPr id="39" name="CustomShape 4"/>
          <p:cNvSpPr/>
          <p:nvPr/>
        </p:nvSpPr>
        <p:spPr>
          <a:xfrm>
            <a:off x="28653840" y="4512600"/>
            <a:ext cx="13680720" cy="646020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40" name="CustomShape 5"/>
          <p:cNvSpPr/>
          <p:nvPr/>
        </p:nvSpPr>
        <p:spPr>
          <a:xfrm>
            <a:off x="362880" y="4440240"/>
            <a:ext cx="13680720" cy="5378760"/>
          </a:xfrm>
          <a:prstGeom prst="rect">
            <a:avLst/>
          </a:prstGeom>
          <a:solidFill>
            <a:srgbClr val="ccffcc"/>
          </a:solidFill>
          <a:ln w="25560">
            <a:noFill/>
          </a:ln>
        </p:spPr>
      </p:sp>
      <p:sp>
        <p:nvSpPr>
          <p:cNvPr id="41" name="CustomShape 6"/>
          <p:cNvSpPr/>
          <p:nvPr/>
        </p:nvSpPr>
        <p:spPr>
          <a:xfrm>
            <a:off x="28803600" y="21945600"/>
            <a:ext cx="13679640" cy="4389120"/>
          </a:xfrm>
          <a:prstGeom prst="rect">
            <a:avLst/>
          </a:prstGeom>
          <a:solidFill>
            <a:srgbClr val="b7dee8"/>
          </a:solidFill>
          <a:ln w="25560">
            <a:noFill/>
          </a:ln>
        </p:spPr>
      </p:sp>
      <p:sp>
        <p:nvSpPr>
          <p:cNvPr id="42" name="CustomShape 7"/>
          <p:cNvSpPr/>
          <p:nvPr/>
        </p:nvSpPr>
        <p:spPr>
          <a:xfrm>
            <a:off x="0" y="961560"/>
            <a:ext cx="42793920" cy="3029760"/>
          </a:xfrm>
          <a:prstGeom prst="rect">
            <a:avLst/>
          </a:prstGeom>
          <a:solidFill>
            <a:srgbClr val="31859c"/>
          </a:solidFill>
          <a:ln w="25560">
            <a:noFill/>
          </a:ln>
        </p:spPr>
      </p:sp>
      <p:sp>
        <p:nvSpPr>
          <p:cNvPr id="43" name="CustomShape 8"/>
          <p:cNvSpPr/>
          <p:nvPr/>
        </p:nvSpPr>
        <p:spPr>
          <a:xfrm>
            <a:off x="408960" y="452556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Introduction and Motivation</a:t>
            </a:r>
            <a:endParaRPr/>
          </a:p>
        </p:txBody>
      </p:sp>
      <p:sp>
        <p:nvSpPr>
          <p:cNvPr id="44" name="TextShape 9"/>
          <p:cNvSpPr txBox="1"/>
          <p:nvPr/>
        </p:nvSpPr>
        <p:spPr>
          <a:xfrm>
            <a:off x="0" y="924120"/>
            <a:ext cx="42611040" cy="1797480"/>
          </a:xfrm>
          <a:prstGeom prst="rect">
            <a:avLst/>
          </a:prstGeom>
        </p:spPr>
        <p:txBody>
          <a:bodyPr lIns="121680" rIns="121680" tIns="60840" bIns="60840"/>
          <a:p>
            <a:pPr algn="ctr">
              <a:lnSpc>
                <a:spcPct val="100000"/>
              </a:lnSpc>
            </a:pPr>
            <a:r>
              <a:rPr b="1" lang="en-US" sz="7200">
                <a:solidFill>
                  <a:srgbClr val="ffffff"/>
                </a:solidFill>
                <a:latin typeface="Arial"/>
              </a:rPr>
              <a:t>Hashtag Segmentation of Conversational Tweets in Turkish</a:t>
            </a:r>
            <a:r>
              <a:rPr lang="en-US" sz="7200">
                <a:solidFill>
                  <a:srgbClr val="ffffff"/>
                </a:solidFill>
                <a:latin typeface="Arial"/>
              </a:rPr>
              <a:t>
</a:t>
            </a:r>
            <a:endParaRPr/>
          </a:p>
        </p:txBody>
      </p:sp>
      <p:sp>
        <p:nvSpPr>
          <p:cNvPr id="45" name="TextShape 10"/>
          <p:cNvSpPr txBox="1"/>
          <p:nvPr/>
        </p:nvSpPr>
        <p:spPr>
          <a:xfrm>
            <a:off x="0" y="2381760"/>
            <a:ext cx="42794280" cy="1330920"/>
          </a:xfrm>
          <a:prstGeom prst="rect">
            <a:avLst/>
          </a:prstGeom>
        </p:spPr>
        <p:txBody>
          <a:bodyPr lIns="121680" rIns="121680" tIns="60840" bIns="60840"/>
          <a:p>
            <a:pPr algn="ctr">
              <a:lnSpc>
                <a:spcPct val="100000"/>
              </a:lnSpc>
            </a:pPr>
            <a:r>
              <a:rPr b="1" lang="en-US" sz="4400">
                <a:solidFill>
                  <a:srgbClr val="ffffff"/>
                </a:solidFill>
                <a:latin typeface="Arial"/>
              </a:rPr>
              <a:t>Utku SARIDEDE  Şevket TOPUZ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4400">
                <a:solidFill>
                  <a:srgbClr val="ffffff"/>
                </a:solidFill>
                <a:latin typeface="Arial"/>
              </a:rPr>
              <a:t>Advisor: Arzucan ÖZGÜR</a:t>
            </a:r>
            <a:endParaRPr/>
          </a:p>
        </p:txBody>
      </p:sp>
      <p:sp>
        <p:nvSpPr>
          <p:cNvPr id="46" name="CustomShape 11"/>
          <p:cNvSpPr/>
          <p:nvPr/>
        </p:nvSpPr>
        <p:spPr>
          <a:xfrm>
            <a:off x="14248440" y="429768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Execution Processes of Application</a:t>
            </a:r>
            <a:endParaRPr/>
          </a:p>
        </p:txBody>
      </p:sp>
      <p:sp>
        <p:nvSpPr>
          <p:cNvPr id="47" name="CustomShape 12"/>
          <p:cNvSpPr/>
          <p:nvPr/>
        </p:nvSpPr>
        <p:spPr>
          <a:xfrm>
            <a:off x="651960" y="5355720"/>
            <a:ext cx="13101480" cy="420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en-US" sz="3000">
                <a:solidFill>
                  <a:srgbClr val="e46c0a"/>
                </a:solidFill>
                <a:latin typeface="Arial"/>
              </a:rPr>
              <a:t>Motivation: 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Twitter is the latest social networking tool which affects everything related to the person. A hashtag is defined by any string prefixed with a “#”. It is a type of label or metadata letters.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en-US" sz="3000">
                <a:solidFill>
                  <a:srgbClr val="e46c0a"/>
                </a:solidFill>
                <a:latin typeface="Arial"/>
              </a:rPr>
              <a:t>Targets:</a:t>
            </a:r>
            <a:r>
              <a:rPr lang="en-US" sz="3000">
                <a:solidFill>
                  <a:srgbClr val="e46c0a"/>
                </a:solidFill>
                <a:latin typeface="Arial"/>
              </a:rPr>
              <a:t> 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Creating corpus with Turkish tweets.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Implementing an application to segment hashtags into meaningful words.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  <p:sp>
        <p:nvSpPr>
          <p:cNvPr id="48" name="CustomShape 13"/>
          <p:cNvSpPr/>
          <p:nvPr/>
        </p:nvSpPr>
        <p:spPr>
          <a:xfrm>
            <a:off x="30481200" y="8146800"/>
            <a:ext cx="184320" cy="136908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CustomShape 14"/>
          <p:cNvSpPr/>
          <p:nvPr/>
        </p:nvSpPr>
        <p:spPr>
          <a:xfrm>
            <a:off x="491040" y="24642720"/>
            <a:ext cx="13345200" cy="5124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Cambria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</p:txBody>
      </p:sp>
      <p:sp>
        <p:nvSpPr>
          <p:cNvPr id="50" name="CustomShape 15"/>
          <p:cNvSpPr/>
          <p:nvPr/>
        </p:nvSpPr>
        <p:spPr>
          <a:xfrm>
            <a:off x="493560" y="1764792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Creating Turkish Corpus</a:t>
            </a:r>
            <a:endParaRPr/>
          </a:p>
        </p:txBody>
      </p:sp>
      <p:sp>
        <p:nvSpPr>
          <p:cNvPr id="51" name="CustomShape 16"/>
          <p:cNvSpPr/>
          <p:nvPr/>
        </p:nvSpPr>
        <p:spPr>
          <a:xfrm>
            <a:off x="28653840" y="509436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Test</a:t>
            </a:r>
            <a:endParaRPr/>
          </a:p>
        </p:txBody>
      </p:sp>
      <p:sp>
        <p:nvSpPr>
          <p:cNvPr id="52" name="CustomShape 17"/>
          <p:cNvSpPr/>
          <p:nvPr/>
        </p:nvSpPr>
        <p:spPr>
          <a:xfrm>
            <a:off x="1254600" y="18653760"/>
            <a:ext cx="13101480" cy="2374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Turkish tweets gathered from Twitter.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Hashtag rules were implemented.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Hashtags and texts were extracted from tweets.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Stored unique hashtags and texts in database.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endParaRPr/>
          </a:p>
        </p:txBody>
      </p:sp>
      <p:sp>
        <p:nvSpPr>
          <p:cNvPr id="53" name="CustomShape 18"/>
          <p:cNvSpPr/>
          <p:nvPr/>
        </p:nvSpPr>
        <p:spPr>
          <a:xfrm>
            <a:off x="389880" y="1011852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The Way of Implementation</a:t>
            </a:r>
            <a:endParaRPr/>
          </a:p>
        </p:txBody>
      </p:sp>
      <p:sp>
        <p:nvSpPr>
          <p:cNvPr id="54" name="CustomShape 19"/>
          <p:cNvSpPr/>
          <p:nvPr/>
        </p:nvSpPr>
        <p:spPr>
          <a:xfrm>
            <a:off x="28748520" y="16002000"/>
            <a:ext cx="1367964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Result</a:t>
            </a:r>
            <a:endParaRPr/>
          </a:p>
        </p:txBody>
      </p:sp>
      <p:sp>
        <p:nvSpPr>
          <p:cNvPr id="55" name="CustomShape 20"/>
          <p:cNvSpPr/>
          <p:nvPr/>
        </p:nvSpPr>
        <p:spPr>
          <a:xfrm>
            <a:off x="28803600" y="22041000"/>
            <a:ext cx="13679640" cy="9104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400">
                <a:solidFill>
                  <a:srgbClr val="000000"/>
                </a:solidFill>
                <a:latin typeface="Arial"/>
              </a:rPr>
              <a:t>Future Works</a:t>
            </a:r>
            <a:endParaRPr/>
          </a:p>
        </p:txBody>
      </p:sp>
      <p:sp>
        <p:nvSpPr>
          <p:cNvPr id="56" name="CustomShape 21"/>
          <p:cNvSpPr/>
          <p:nvPr/>
        </p:nvSpPr>
        <p:spPr>
          <a:xfrm>
            <a:off x="28803600" y="26639280"/>
            <a:ext cx="13557600" cy="288036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57" name="CustomShape 22"/>
          <p:cNvSpPr/>
          <p:nvPr/>
        </p:nvSpPr>
        <p:spPr>
          <a:xfrm>
            <a:off x="28803600" y="26785080"/>
            <a:ext cx="13606920" cy="84924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Special Thanks</a:t>
            </a:r>
            <a:endParaRPr/>
          </a:p>
        </p:txBody>
      </p:sp>
      <p:sp>
        <p:nvSpPr>
          <p:cNvPr id="58" name="CustomShape 23"/>
          <p:cNvSpPr/>
          <p:nvPr/>
        </p:nvSpPr>
        <p:spPr>
          <a:xfrm>
            <a:off x="28803600" y="27708480"/>
            <a:ext cx="13557600" cy="146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Arzucan Özgür</a:t>
            </a:r>
            <a:endParaRPr/>
          </a:p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Arda Çelebi</a:t>
            </a:r>
            <a:endParaRPr/>
          </a:p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Mert Cem Taşdemir</a:t>
            </a:r>
            <a:endParaRPr/>
          </a:p>
        </p:txBody>
      </p:sp>
      <p:sp>
        <p:nvSpPr>
          <p:cNvPr id="59" name="CustomShape 24"/>
          <p:cNvSpPr/>
          <p:nvPr/>
        </p:nvSpPr>
        <p:spPr>
          <a:xfrm>
            <a:off x="28865880" y="22832280"/>
            <a:ext cx="13101480" cy="3502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Vocabulary of corpus feature can be added.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More than four letter feature can be added.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size of corpus can be extended.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irrelevant data can be removed from corpus.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tweets which contain foreign words as hashtags can be removed.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More efficient application can be developed.</a:t>
            </a:r>
            <a:endParaRPr/>
          </a:p>
        </p:txBody>
      </p:sp>
      <p:pic>
        <p:nvPicPr>
          <p:cNvPr id="60" name="Picture 57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834280" y="731520"/>
            <a:ext cx="3475080" cy="3474720"/>
          </a:xfrm>
          <a:prstGeom prst="rect">
            <a:avLst/>
          </a:prstGeom>
          <a:ln w="63360">
            <a:noFill/>
          </a:ln>
        </p:spPr>
      </p:pic>
      <p:pic>
        <p:nvPicPr>
          <p:cNvPr id="6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623880" y="967680"/>
            <a:ext cx="4846320" cy="302652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920240" y="11612880"/>
            <a:ext cx="10789920" cy="4754880"/>
          </a:xfrm>
          <a:prstGeom prst="rect">
            <a:avLst/>
          </a:prstGeom>
          <a:ln>
            <a:noFill/>
          </a:ln>
        </p:spPr>
      </p:pic>
      <p:pic>
        <p:nvPicPr>
          <p:cNvPr id="63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548640" y="21396960"/>
            <a:ext cx="13584960" cy="420624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5"/>
          <a:srcRect l="0" t="1524000" r="0" b="-24307"/>
          <a:stretch>
            <a:fillRect/>
          </a:stretch>
        </p:blipFill>
        <p:spPr>
          <a:xfrm>
            <a:off x="1478520" y="26060400"/>
            <a:ext cx="6019560" cy="3566160"/>
          </a:xfrm>
          <a:prstGeom prst="rect">
            <a:avLst/>
          </a:prstGeom>
          <a:ln>
            <a:noFill/>
          </a:ln>
        </p:spPr>
      </p:pic>
      <p:pic>
        <p:nvPicPr>
          <p:cNvPr id="65" name="" descr=""/>
          <p:cNvPicPr/>
          <p:nvPr/>
        </p:nvPicPr>
        <p:blipFill>
          <a:blip r:embed="rId6"/>
          <a:srcRect l="0" t="0" r="0" b="1499692"/>
          <a:stretch>
            <a:fillRect/>
          </a:stretch>
        </p:blipFill>
        <p:spPr>
          <a:xfrm>
            <a:off x="7498080" y="26060400"/>
            <a:ext cx="6019560" cy="3566160"/>
          </a:xfrm>
          <a:prstGeom prst="rect">
            <a:avLst/>
          </a:prstGeom>
          <a:ln>
            <a:noFill/>
          </a:ln>
        </p:spPr>
      </p:pic>
      <p:pic>
        <p:nvPicPr>
          <p:cNvPr id="66" name="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16276320" y="6074640"/>
            <a:ext cx="9892440" cy="1789200"/>
          </a:xfrm>
          <a:prstGeom prst="rect">
            <a:avLst/>
          </a:prstGeom>
          <a:ln>
            <a:noFill/>
          </a:ln>
        </p:spPr>
      </p:pic>
      <p:sp>
        <p:nvSpPr>
          <p:cNvPr id="67" name="TextShape 25"/>
          <p:cNvSpPr txBox="1"/>
          <p:nvPr/>
        </p:nvSpPr>
        <p:spPr>
          <a:xfrm>
            <a:off x="15361920" y="8890560"/>
            <a:ext cx="11887200" cy="8020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b="1" lang="en-US" sz="5000">
                <a:latin typeface="Arial"/>
              </a:rPr>
              <a:t>Training Features</a:t>
            </a:r>
            <a:endParaRPr/>
          </a:p>
        </p:txBody>
      </p:sp>
      <p:sp>
        <p:nvSpPr>
          <p:cNvPr id="68" name="TextShape 26"/>
          <p:cNvSpPr txBox="1"/>
          <p:nvPr/>
        </p:nvSpPr>
        <p:spPr>
          <a:xfrm>
            <a:off x="15361920" y="9817200"/>
            <a:ext cx="11887200" cy="478296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m1: It has current and next two characters as lower case. It includes ”@” in the case of out of bounds.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m2: It has current and next two characters as no lower or uppercase action. It includes ”@” in the case of out</a:t>
            </a:r>
            <a:endParaRPr/>
          </a:p>
          <a:p>
            <a:r>
              <a:rPr lang="en-US" sz="3000">
                <a:latin typeface="Arial"/>
              </a:rPr>
              <a:t>of bounds.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m3: It checks current and next two characters. It writes ”x” for lowercase, ”X” for uppercase and ”@” for out</a:t>
            </a:r>
            <a:endParaRPr/>
          </a:p>
          <a:p>
            <a:r>
              <a:rPr lang="en-US" sz="3000">
                <a:latin typeface="Arial"/>
              </a:rPr>
              <a:t>of bounds situation.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m4: It checks previous, current and next characters. It writes ”x” for lowercase, ”X” for uppercase and ”@”</a:t>
            </a:r>
            <a:endParaRPr/>
          </a:p>
          <a:p>
            <a:r>
              <a:rPr lang="en-US" sz="3000">
                <a:latin typeface="Arial"/>
              </a:rPr>
              <a:t>for out of bounds situation.</a:t>
            </a:r>
            <a:endParaRPr/>
          </a:p>
        </p:txBody>
      </p:sp>
      <p:sp>
        <p:nvSpPr>
          <p:cNvPr id="69" name="TextShape 27"/>
          <p:cNvSpPr txBox="1"/>
          <p:nvPr/>
        </p:nvSpPr>
        <p:spPr>
          <a:xfrm>
            <a:off x="15361920" y="8890560"/>
            <a:ext cx="11887200" cy="8020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b="1" lang="en-US" sz="5000">
                <a:latin typeface="Arial"/>
              </a:rPr>
              <a:t>Training Features</a:t>
            </a:r>
            <a:endParaRPr/>
          </a:p>
        </p:txBody>
      </p:sp>
      <p:sp>
        <p:nvSpPr>
          <p:cNvPr id="70" name="TextShape 28"/>
          <p:cNvSpPr txBox="1"/>
          <p:nvPr/>
        </p:nvSpPr>
        <p:spPr>
          <a:xfrm>
            <a:off x="15636240" y="15657120"/>
            <a:ext cx="11887200" cy="8020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b="1" lang="en-US" sz="5000">
                <a:latin typeface="Arial"/>
              </a:rPr>
              <a:t>Example</a:t>
            </a:r>
            <a:endParaRPr/>
          </a:p>
        </p:txBody>
      </p:sp>
      <p:sp>
        <p:nvSpPr>
          <p:cNvPr id="71" name="TextShape 29"/>
          <p:cNvSpPr txBox="1"/>
          <p:nvPr/>
        </p:nvSpPr>
        <p:spPr>
          <a:xfrm>
            <a:off x="16184880" y="16733520"/>
            <a:ext cx="10972800" cy="32806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3200">
                <a:latin typeface="Arial"/>
              </a:rPr>
              <a:t>#HiçMi</a:t>
            </a:r>
            <a:endParaRPr/>
          </a:p>
          <a:p>
            <a:endParaRPr/>
          </a:p>
          <a:p>
            <a:r>
              <a:rPr lang="en-US" sz="3200">
                <a:latin typeface="Arial"/>
              </a:rPr>
              <a:t>H           B     m1=hiç     m2=Hiç     m3=Xxx     m4=@Xx</a:t>
            </a:r>
            <a:endParaRPr/>
          </a:p>
          <a:p>
            <a:r>
              <a:rPr lang="en-US" sz="3200">
                <a:latin typeface="Arial"/>
              </a:rPr>
              <a:t>i             I      m1=içm     m2=içM     m3=xxX     m4=Xxx</a:t>
            </a:r>
            <a:endParaRPr/>
          </a:p>
          <a:p>
            <a:r>
              <a:rPr lang="en-US" sz="3200">
                <a:latin typeface="Arial"/>
              </a:rPr>
              <a:t>ç            I      m1=çmi     m2=çMi     m3=xXx     m4=xxX</a:t>
            </a:r>
            <a:endParaRPr/>
          </a:p>
          <a:p>
            <a:r>
              <a:rPr lang="en-US" sz="3200">
                <a:latin typeface="Arial"/>
              </a:rPr>
              <a:t>M           B    m1=mi@    m2=Mi@    m3=Xx@    m4=xXx</a:t>
            </a:r>
            <a:endParaRPr/>
          </a:p>
          <a:p>
            <a:r>
              <a:rPr lang="en-US" sz="3200">
                <a:latin typeface="Arial"/>
              </a:rPr>
              <a:t>i             I      m1=i@@   m2=i@@   m3=x@@    m4=Xx@</a:t>
            </a:r>
            <a:endParaRPr/>
          </a:p>
        </p:txBody>
      </p:sp>
      <p:sp>
        <p:nvSpPr>
          <p:cNvPr id="72" name="Line 30"/>
          <p:cNvSpPr/>
          <p:nvPr/>
        </p:nvSpPr>
        <p:spPr>
          <a:xfrm>
            <a:off x="16824960" y="179222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3" name="Line 31"/>
          <p:cNvSpPr/>
          <p:nvPr/>
        </p:nvSpPr>
        <p:spPr>
          <a:xfrm>
            <a:off x="16824960" y="183794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4" name="Line 32"/>
          <p:cNvSpPr/>
          <p:nvPr/>
        </p:nvSpPr>
        <p:spPr>
          <a:xfrm>
            <a:off x="16824960" y="197510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5" name="Line 33"/>
          <p:cNvSpPr/>
          <p:nvPr/>
        </p:nvSpPr>
        <p:spPr>
          <a:xfrm>
            <a:off x="16824960" y="192938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6" name="Line 34"/>
          <p:cNvSpPr/>
          <p:nvPr/>
        </p:nvSpPr>
        <p:spPr>
          <a:xfrm>
            <a:off x="16824960" y="188366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pic>
        <p:nvPicPr>
          <p:cNvPr id="77" name="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31912560" y="16760880"/>
            <a:ext cx="7726680" cy="5001840"/>
          </a:xfrm>
          <a:prstGeom prst="rect">
            <a:avLst/>
          </a:prstGeom>
          <a:ln>
            <a:noFill/>
          </a:ln>
        </p:spPr>
      </p:pic>
      <p:sp>
        <p:nvSpPr>
          <p:cNvPr id="78" name="TextShape 35"/>
          <p:cNvSpPr txBox="1"/>
          <p:nvPr/>
        </p:nvSpPr>
        <p:spPr>
          <a:xfrm>
            <a:off x="31912560" y="22677120"/>
            <a:ext cx="180720" cy="346320"/>
          </a:xfrm>
          <a:prstGeom prst="rect">
            <a:avLst/>
          </a:prstGeom>
        </p:spPr>
      </p:sp>
      <p:sp>
        <p:nvSpPr>
          <p:cNvPr id="79" name="TextShape 36"/>
          <p:cNvSpPr txBox="1"/>
          <p:nvPr/>
        </p:nvSpPr>
        <p:spPr>
          <a:xfrm>
            <a:off x="31821120" y="23865840"/>
            <a:ext cx="180720" cy="346320"/>
          </a:xfrm>
          <a:prstGeom prst="rect">
            <a:avLst/>
          </a:prstGeom>
        </p:spPr>
      </p:sp>
      <p:sp>
        <p:nvSpPr>
          <p:cNvPr id="80" name="CustomShape 37"/>
          <p:cNvSpPr/>
          <p:nvPr/>
        </p:nvSpPr>
        <p:spPr>
          <a:xfrm>
            <a:off x="28778040" y="6490080"/>
            <a:ext cx="13010040" cy="4299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In order to create test data, we get 1000 random hashtags from our database.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We separated words manually.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Finally, we have one original test data and one manually separated test data.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Used our model to segment original test data.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Store them together.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Calculated precision, recall, f-measure and accuracy.</a:t>
            </a:r>
            <a:endParaRPr/>
          </a:p>
        </p:txBody>
      </p:sp>
      <p:sp>
        <p:nvSpPr>
          <p:cNvPr id="81" name="CustomShape 38"/>
          <p:cNvSpPr/>
          <p:nvPr/>
        </p:nvSpPr>
        <p:spPr>
          <a:xfrm>
            <a:off x="34930080" y="11155680"/>
            <a:ext cx="5303520" cy="475488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82" name="CustomShape 39"/>
          <p:cNvSpPr/>
          <p:nvPr/>
        </p:nvSpPr>
        <p:spPr>
          <a:xfrm>
            <a:off x="28712160" y="11155680"/>
            <a:ext cx="5943600" cy="475488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83" name="TextShape 40"/>
          <p:cNvSpPr txBox="1"/>
          <p:nvPr/>
        </p:nvSpPr>
        <p:spPr>
          <a:xfrm>
            <a:off x="28712160" y="11338560"/>
            <a:ext cx="5943600" cy="6022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3600">
                <a:latin typeface="Arial"/>
              </a:rPr>
              <a:t>Manually Segmented</a:t>
            </a:r>
            <a:endParaRPr/>
          </a:p>
        </p:txBody>
      </p:sp>
      <p:sp>
        <p:nvSpPr>
          <p:cNvPr id="84" name="TextShape 41"/>
          <p:cNvSpPr txBox="1"/>
          <p:nvPr/>
        </p:nvSpPr>
        <p:spPr>
          <a:xfrm>
            <a:off x="34655760" y="11284920"/>
            <a:ext cx="5943600" cy="6022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3600">
                <a:latin typeface="Arial"/>
              </a:rPr>
              <a:t>Application Results</a:t>
            </a:r>
            <a:endParaRPr/>
          </a:p>
        </p:txBody>
      </p:sp>
      <p:sp>
        <p:nvSpPr>
          <p:cNvPr id="85" name="TextShape 42"/>
          <p:cNvSpPr txBox="1"/>
          <p:nvPr/>
        </p:nvSpPr>
        <p:spPr>
          <a:xfrm>
            <a:off x="28712160" y="12618720"/>
            <a:ext cx="5943600" cy="222336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3000">
                <a:latin typeface="Arial"/>
              </a:rPr>
              <a:t>Hayat Mucizelere Gebe</a:t>
            </a:r>
            <a:endParaRPr/>
          </a:p>
          <a:p>
            <a:pPr algn="ctr"/>
            <a:endParaRPr/>
          </a:p>
          <a:p>
            <a:pPr algn="ctr"/>
            <a:r>
              <a:rPr lang="en-US" sz="3000">
                <a:latin typeface="Arial"/>
              </a:rPr>
              <a:t>Seni Seviyorum Çünkü</a:t>
            </a:r>
            <a:endParaRPr/>
          </a:p>
          <a:p>
            <a:pPr algn="ctr"/>
            <a:endParaRPr/>
          </a:p>
          <a:p>
            <a:pPr algn="ctr"/>
            <a:r>
              <a:rPr lang="en-US" sz="3000">
                <a:latin typeface="Arial"/>
              </a:rPr>
              <a:t>bir poşet dolusu abur cubur</a:t>
            </a:r>
            <a:endParaRPr/>
          </a:p>
        </p:txBody>
      </p:sp>
      <p:sp>
        <p:nvSpPr>
          <p:cNvPr id="86" name="TextShape 43"/>
          <p:cNvSpPr txBox="1"/>
          <p:nvPr/>
        </p:nvSpPr>
        <p:spPr>
          <a:xfrm>
            <a:off x="34930080" y="12589920"/>
            <a:ext cx="5669280" cy="222336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3000">
                <a:latin typeface="Arial"/>
              </a:rPr>
              <a:t>Hayat Mucizelere Gebe</a:t>
            </a:r>
            <a:endParaRPr/>
          </a:p>
          <a:p>
            <a:pPr algn="ctr"/>
            <a:endParaRPr/>
          </a:p>
          <a:p>
            <a:pPr algn="ctr"/>
            <a:r>
              <a:rPr lang="en-US" sz="3000">
                <a:latin typeface="Arial"/>
              </a:rPr>
              <a:t>Seni Seviyorum Çünkü</a:t>
            </a:r>
            <a:endParaRPr/>
          </a:p>
          <a:p>
            <a:pPr algn="ctr"/>
            <a:endParaRPr/>
          </a:p>
          <a:p>
            <a:pPr algn="ctr"/>
            <a:r>
              <a:rPr lang="en-US" sz="3000">
                <a:latin typeface="Arial"/>
              </a:rPr>
              <a:t>bir poşetdolusua burcu bur</a:t>
            </a:r>
            <a:endParaRPr/>
          </a:p>
        </p:txBody>
      </p:sp>
      <p:sp>
        <p:nvSpPr>
          <p:cNvPr id="87" name="Line 44"/>
          <p:cNvSpPr/>
          <p:nvPr/>
        </p:nvSpPr>
        <p:spPr>
          <a:xfrm>
            <a:off x="34290000" y="14538960"/>
            <a:ext cx="100584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88" name="Line 45"/>
          <p:cNvSpPr/>
          <p:nvPr/>
        </p:nvSpPr>
        <p:spPr>
          <a:xfrm>
            <a:off x="34198560" y="13716000"/>
            <a:ext cx="10972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89" name="Line 46"/>
          <p:cNvSpPr/>
          <p:nvPr/>
        </p:nvSpPr>
        <p:spPr>
          <a:xfrm>
            <a:off x="34198560" y="12893040"/>
            <a:ext cx="10972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pic>
        <p:nvPicPr>
          <p:cNvPr id="90" name="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40782240" y="12161520"/>
            <a:ext cx="685800" cy="78624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40690800" y="14173200"/>
            <a:ext cx="640080" cy="75888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11"/>
          <a:stretch>
            <a:fillRect/>
          </a:stretch>
        </p:blipFill>
        <p:spPr>
          <a:xfrm>
            <a:off x="40752720" y="13075920"/>
            <a:ext cx="685800" cy="786240"/>
          </a:xfrm>
          <a:prstGeom prst="rect">
            <a:avLst/>
          </a:prstGeom>
          <a:ln>
            <a:noFill/>
          </a:ln>
        </p:spPr>
      </p:pic>
      <p:sp>
        <p:nvSpPr>
          <p:cNvPr id="93" name="TextShape 47"/>
          <p:cNvSpPr txBox="1"/>
          <p:nvPr/>
        </p:nvSpPr>
        <p:spPr>
          <a:xfrm>
            <a:off x="15179040" y="22240800"/>
            <a:ext cx="11887200" cy="80208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b="1" lang="en-US" sz="5000">
                <a:latin typeface="Arial"/>
              </a:rPr>
              <a:t>Maximum Entropy Model</a:t>
            </a:r>
            <a:endParaRPr/>
          </a:p>
        </p:txBody>
      </p:sp>
      <p:sp>
        <p:nvSpPr>
          <p:cNvPr id="94" name="CustomShape 48"/>
          <p:cNvSpPr/>
          <p:nvPr/>
        </p:nvSpPr>
        <p:spPr>
          <a:xfrm>
            <a:off x="14604840" y="23655240"/>
            <a:ext cx="13613760" cy="496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The target of statistical modeling is to construct a model that fits best accounts for training data. More specifically, for given training data, we have probability distribution We want to build a model that is close to training probability as possible.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We have used ”Maximum Entropy Model” </a:t>
            </a: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to decide boundaries of words.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We created Model with training data </a:t>
            </a: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via maximum-entropy model.</a:t>
            </a:r>
            <a:endParaRPr/>
          </a:p>
        </p:txBody>
      </p:sp>
      <p:pic>
        <p:nvPicPr>
          <p:cNvPr id="95" name="" descr=""/>
          <p:cNvPicPr/>
          <p:nvPr/>
        </p:nvPicPr>
        <p:blipFill>
          <a:blip r:embed="rId12"/>
          <a:stretch>
            <a:fillRect/>
          </a:stretch>
        </p:blipFill>
        <p:spPr>
          <a:xfrm>
            <a:off x="23546160" y="26124480"/>
            <a:ext cx="4672440" cy="350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